
<file path=[Content_Types].xml><?xml version="1.0" encoding="utf-8"?>
<Types xmlns="http://schemas.openxmlformats.org/package/2006/content-types">
  <Override PartName="/ppt/notesSlides/notesSlide5.xml" ContentType="application/vnd.openxmlformats-officedocument.presentationml.notesSlide+xml"/>
  <Override PartName="/ppt/slideLayouts/slideLayout1.xml" ContentType="application/vnd.openxmlformats-officedocument.presentationml.slideLayout+xml"/>
  <Default Extension="png" ContentType="image/png"/>
  <Default Extension="rels" ContentType="application/vnd.openxmlformats-package.relationships+xml"/>
  <Default Extension="jpeg" ContentType="image/jpeg"/>
  <Default Extension="xml" ContentType="application/xml"/>
  <Override PartName="/ppt/notesSlides/notesSlide3.xml" ContentType="application/vnd.openxmlformats-officedocument.presentationml.notes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notesSlides/notesSlide6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notesSlides/notesSlide4.xml" ContentType="application/vnd.openxmlformats-officedocument.presentationml.notes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notesSlides/notesSlide7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/>
  <p:clrMru>
    <a:srgbClr val="38C8C8"/>
    <a:srgbClr val="003300"/>
  </p:clrMru>
  <p:extLst>
    <p:ext uri="{E76CE94A-603C-4142-B9EB-6D1370010A27}">
      <p14:discardImageEditData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73856" autoAdjust="0"/>
  </p:normalViewPr>
  <p:slideViewPr>
    <p:cSldViewPr>
      <p:cViewPr varScale="1">
        <p:scale>
          <a:sx n="137" d="100"/>
          <a:sy n="137" d="100"/>
        </p:scale>
        <p:origin x="-23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interSettings" Target="printerSettings/printerSettings1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A0D0DD-E00F-4D4C-92B2-74CBF2C28485}" type="datetimeFigureOut">
              <a:rPr lang="en-US" smtClean="0"/>
              <a:pPr/>
              <a:t>12/17/13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836EEE-D717-43C9-904A-B688A64073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832375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Teacher’s Notes: </a:t>
            </a:r>
            <a:r>
              <a:rPr lang="en-US" dirty="0" smtClean="0"/>
              <a:t>This</a:t>
            </a:r>
            <a:r>
              <a:rPr lang="en-US" baseline="0" dirty="0" smtClean="0"/>
              <a:t> presentation is to be used prior to the activities in Lesson 4- How do I compare to a bear?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36EEE-D717-43C9-904A-B688A64073BC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smtClean="0"/>
              <a:t>Teachers Notes: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bear’s hair acts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as insulation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protects bears from not only cold temperatures, but from biting insects as well as preventing sunburn. Hair provides a layer of protection for the bears. It also provides camouflage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for bears in their environment. 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36EEE-D717-43C9-904A-B688A64073BC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Teacher’s Notes: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Brown bears have a thick layer of fat underneath the fur that insulates them in the cold temperatures, along with their fur.</a:t>
            </a:r>
          </a:p>
          <a:p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Bears build fat layers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during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summer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preparation for winter hibernation. During the summer, brown bears who depend on salmon may eat about 90 pounds of salmon per day to build this fat layer.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36EEE-D717-43C9-904A-B688A64073BC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Teacher’s Notes: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Brown bears have a large head that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holds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 average of 42 teeth. Define the term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omnivore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discuss why brown bears need different types of teeth for the food they eat. Brown bears have incisor or front teeth, long canines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for killing and for protection from other bears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broad, flat molars for grinding plant material.  A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brown bear’s t</a:t>
            </a:r>
            <a:r>
              <a:rPr lang="en-US" dirty="0" smtClean="0"/>
              <a:t>eeth are suited for eating a wide variety of food items from insects to large ungulates.  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36EEE-D717-43C9-904A-B688A64073BC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Teacher’s Notes: 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When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adult male b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rown bears stand on their hind legs they may reach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almost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9 feet! They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tand on their hind legs to intimidate intruders, mark their territory by tree-scratching, and scan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environment for food. </a:t>
            </a:r>
          </a:p>
          <a:p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Brown bears have a distinctive hump on their shoulder where large muscles attach.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These strong muscles give bears the power to take down large prey, tear open logs and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dig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dens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</a:p>
          <a:p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36EEE-D717-43C9-904A-B688A64073BC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Teacher’s Notes: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Brown bears have large paws with five digits and claws. Their claws can reach as much as 5-10 centimeters long. These long claws help bears to dig,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tear apart food items and climb trees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as youngsters.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36EEE-D717-43C9-904A-B688A64073BC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Teacher’s Notes:</a:t>
            </a:r>
          </a:p>
          <a:p>
            <a:endParaRPr lang="en-US" b="1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brown bear’s head measures almost 15 inches in length with a long nose and wide nostrils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 This means that bears have an excellent sense of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smell.</a:t>
            </a:r>
            <a:endParaRPr lang="en-US" dirty="0" smtClean="0"/>
          </a:p>
          <a:p>
            <a:endParaRPr lang="en-US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This strong sense of smell is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used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to find food, locate other bears and identify intruders. A brown bear can smell scents up to 2 miles away!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36EEE-D717-43C9-904A-B688A64073BC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B1C7A-B56F-4D1C-8648-9A9CF3B0D87C}" type="datetimeFigureOut">
              <a:rPr lang="en-US" smtClean="0"/>
              <a:pPr/>
              <a:t>12/17/13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7C1E-DE6B-48E5-8333-56DDBC93A9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B1C7A-B56F-4D1C-8648-9A9CF3B0D87C}" type="datetimeFigureOut">
              <a:rPr lang="en-US" smtClean="0"/>
              <a:pPr/>
              <a:t>12/17/13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7C1E-DE6B-48E5-8333-56DDBC93A9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B1C7A-B56F-4D1C-8648-9A9CF3B0D87C}" type="datetimeFigureOut">
              <a:rPr lang="en-US" smtClean="0"/>
              <a:pPr/>
              <a:t>12/17/13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7C1E-DE6B-48E5-8333-56DDBC93A9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B1C7A-B56F-4D1C-8648-9A9CF3B0D87C}" type="datetimeFigureOut">
              <a:rPr lang="en-US" smtClean="0"/>
              <a:pPr/>
              <a:t>12/17/13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7C1E-DE6B-48E5-8333-56DDBC93A9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B1C7A-B56F-4D1C-8648-9A9CF3B0D87C}" type="datetimeFigureOut">
              <a:rPr lang="en-US" smtClean="0"/>
              <a:pPr/>
              <a:t>12/17/13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7C1E-DE6B-48E5-8333-56DDBC93A9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B1C7A-B56F-4D1C-8648-9A9CF3B0D87C}" type="datetimeFigureOut">
              <a:rPr lang="en-US" smtClean="0"/>
              <a:pPr/>
              <a:t>12/17/13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7C1E-DE6B-48E5-8333-56DDBC93A9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B1C7A-B56F-4D1C-8648-9A9CF3B0D87C}" type="datetimeFigureOut">
              <a:rPr lang="en-US" smtClean="0"/>
              <a:pPr/>
              <a:t>12/17/13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7C1E-DE6B-48E5-8333-56DDBC93A9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B1C7A-B56F-4D1C-8648-9A9CF3B0D87C}" type="datetimeFigureOut">
              <a:rPr lang="en-US" smtClean="0"/>
              <a:pPr/>
              <a:t>12/17/13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7C1E-DE6B-48E5-8333-56DDBC93A9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B1C7A-B56F-4D1C-8648-9A9CF3B0D87C}" type="datetimeFigureOut">
              <a:rPr lang="en-US" smtClean="0"/>
              <a:pPr/>
              <a:t>12/17/13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7C1E-DE6B-48E5-8333-56DDBC93A9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B1C7A-B56F-4D1C-8648-9A9CF3B0D87C}" type="datetimeFigureOut">
              <a:rPr lang="en-US" smtClean="0"/>
              <a:pPr/>
              <a:t>12/17/13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7C1E-DE6B-48E5-8333-56DDBC93A9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B1C7A-B56F-4D1C-8648-9A9CF3B0D87C}" type="datetimeFigureOut">
              <a:rPr lang="en-US" smtClean="0"/>
              <a:pPr/>
              <a:t>12/17/13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7C1E-DE6B-48E5-8333-56DDBC93A9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FB1C7A-B56F-4D1C-8648-9A9CF3B0D87C}" type="datetimeFigureOut">
              <a:rPr lang="en-US" smtClean="0"/>
              <a:pPr/>
              <a:t>12/17/13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E67C1E-DE6B-48E5-8333-56DDBC93A91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png"/><Relationship Id="rId5" Type="http://schemas.openxmlformats.org/officeDocument/2006/relationships/image" Target="../media/image4.jpeg"/><Relationship Id="rId6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6.jpeg"/><Relationship Id="rId5" Type="http://schemas.openxmlformats.org/officeDocument/2006/relationships/image" Target="../media/image7.jpeg"/><Relationship Id="rId6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9.jpeg"/><Relationship Id="rId5" Type="http://schemas.openxmlformats.org/officeDocument/2006/relationships/image" Target="../media/image10.png"/><Relationship Id="rId6" Type="http://schemas.openxmlformats.org/officeDocument/2006/relationships/image" Target="../media/image11.jpeg"/><Relationship Id="rId7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13.jpeg"/><Relationship Id="rId5" Type="http://schemas.openxmlformats.org/officeDocument/2006/relationships/image" Target="../media/image14.png"/><Relationship Id="rId6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16.jpeg"/><Relationship Id="rId5" Type="http://schemas.openxmlformats.org/officeDocument/2006/relationships/image" Target="../media/image17.jpeg"/><Relationship Id="rId6" Type="http://schemas.openxmlformats.org/officeDocument/2006/relationships/image" Target="../media/image18.png"/><Relationship Id="rId7" Type="http://schemas.openxmlformats.org/officeDocument/2006/relationships/image" Target="../media/image19.png"/><Relationship Id="rId8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21.jpeg"/><Relationship Id="rId5" Type="http://schemas.openxmlformats.org/officeDocument/2006/relationships/image" Target="../media/image22.png"/><Relationship Id="rId6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ITLE-PAGE-r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ears-ppt-background2-r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3" name="Picture 12" descr="Title-Hair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152400"/>
            <a:ext cx="9144000" cy="1189517"/>
          </a:xfrm>
          <a:prstGeom prst="rect">
            <a:avLst/>
          </a:prstGeom>
        </p:spPr>
      </p:pic>
      <p:pic>
        <p:nvPicPr>
          <p:cNvPr id="6" name="Picture 5" descr="EC_GRIZZLY-SHOOT-2012_2253-Aana-hair-r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800" y="3048000"/>
            <a:ext cx="5486400" cy="3055573"/>
          </a:xfrm>
          <a:prstGeom prst="rect">
            <a:avLst/>
          </a:prstGeom>
          <a:ln w="381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8" name="Picture 7" descr="OS_Grizzly_AK_H-7_1135-hair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00600" y="1676400"/>
            <a:ext cx="3695699" cy="3447058"/>
          </a:xfrm>
          <a:prstGeom prst="rect">
            <a:avLst/>
          </a:prstGeom>
          <a:ln w="381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ears-ppt-background2-r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Picture 10" descr="•BEARS_OS_07_03-265-S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0600" y="1524000"/>
            <a:ext cx="3048000" cy="4572000"/>
          </a:xfrm>
          <a:prstGeom prst="rect">
            <a:avLst/>
          </a:prstGeom>
          <a:ln w="38100" cap="flat" cmpd="sng" algn="ctr">
            <a:solidFill>
              <a:srgbClr val="1F497D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0" name="Picture 9" descr="•AdC_Bears_13b-0760-SD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71600" y="1524000"/>
            <a:ext cx="3048000" cy="4572001"/>
          </a:xfrm>
          <a:prstGeom prst="rect">
            <a:avLst/>
          </a:prstGeom>
          <a:ln w="38100" cap="flat" cmpd="sng" algn="ctr">
            <a:solidFill>
              <a:srgbClr val="1F497D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9" name="Picture 8" descr="Titles-fat-layer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152400"/>
            <a:ext cx="9144000" cy="118951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ears-ppt-background2-r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 descr="AdC_Bears_13b-0141-teeth-r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6399" y="3048000"/>
            <a:ext cx="3019943" cy="2819400"/>
          </a:xfrm>
          <a:prstGeom prst="rect">
            <a:avLst/>
          </a:prstGeom>
          <a:ln w="38100" cap="flat" cmpd="sng" algn="ctr">
            <a:solidFill>
              <a:srgbClr val="1F497D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0" name="Picture 9" descr="Titles-head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152400"/>
            <a:ext cx="9144000" cy="1189517"/>
          </a:xfrm>
          <a:prstGeom prst="rect">
            <a:avLst/>
          </a:prstGeom>
        </p:spPr>
      </p:pic>
      <p:pic>
        <p:nvPicPr>
          <p:cNvPr id="13" name="Picture 12" descr="•BA_Bears-13a-A-0079-SD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24201" y="457200"/>
            <a:ext cx="2743200" cy="4114800"/>
          </a:xfrm>
          <a:prstGeom prst="rect">
            <a:avLst/>
          </a:prstGeom>
          <a:ln w="38100" cap="flat" cmpd="sng" algn="ctr">
            <a:solidFill>
              <a:srgbClr val="1F497D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2" name="Picture 11" descr="•OS_Grizzly_AK_A-076-SD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5800" y="3657600"/>
            <a:ext cx="3200400" cy="2133600"/>
          </a:xfrm>
          <a:prstGeom prst="rect">
            <a:avLst/>
          </a:prstGeom>
          <a:ln w="38100" cap="flat" cmpd="sng" algn="ctr">
            <a:solidFill>
              <a:srgbClr val="1F497D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ears-ppt-background2-r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Picture 9" descr="•EC_GRIZZLY SHOOT 2012_2812-Una-S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0" y="1600200"/>
            <a:ext cx="3048000" cy="4572000"/>
          </a:xfrm>
          <a:prstGeom prst="rect">
            <a:avLst/>
          </a:prstGeom>
          <a:ln w="38100" cap="flat" cmpd="sng" algn="ctr">
            <a:solidFill>
              <a:srgbClr val="1F497D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1" name="Picture 10" descr="Titles-body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152400"/>
            <a:ext cx="9144000" cy="1189517"/>
          </a:xfrm>
          <a:prstGeom prst="rect">
            <a:avLst/>
          </a:prstGeom>
        </p:spPr>
      </p:pic>
      <p:pic>
        <p:nvPicPr>
          <p:cNvPr id="9" name="Picture 8" descr="•BEARS_OS_07_03-025-SD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800" y="2286000"/>
            <a:ext cx="4914900" cy="3276600"/>
          </a:xfrm>
          <a:prstGeom prst="rect">
            <a:avLst/>
          </a:prstGeom>
          <a:ln w="38100" cap="flat" cmpd="sng" algn="ctr">
            <a:solidFill>
              <a:srgbClr val="1F497D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ears-ppt-background2-r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Picture 10" descr="DW_Bears_13a-106-cropped-r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9399" y="457200"/>
            <a:ext cx="3552732" cy="2743200"/>
          </a:xfrm>
          <a:prstGeom prst="rect">
            <a:avLst/>
          </a:prstGeom>
          <a:ln w="38100" cap="flat" cmpd="sng" algn="ctr">
            <a:solidFill>
              <a:srgbClr val="1F497D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4" name="Picture 13" descr="•EA_Bears_13a-0390-SD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1600200"/>
            <a:ext cx="2705862" cy="4038600"/>
          </a:xfrm>
          <a:prstGeom prst="rect">
            <a:avLst/>
          </a:prstGeom>
          <a:ln w="38100" cap="flat" cmpd="sng" algn="ctr">
            <a:solidFill>
              <a:srgbClr val="1F497D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9" name="Picture 8" descr="Titles-paw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152400"/>
            <a:ext cx="9144000" cy="1189517"/>
          </a:xfrm>
          <a:prstGeom prst="rect">
            <a:avLst/>
          </a:prstGeom>
        </p:spPr>
      </p:pic>
      <p:pic>
        <p:nvPicPr>
          <p:cNvPr id="13" name="Picture 12" descr="Paw-print-r1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53200" y="1295400"/>
            <a:ext cx="2133497" cy="2667414"/>
          </a:xfrm>
          <a:prstGeom prst="rect">
            <a:avLst/>
          </a:prstGeom>
        </p:spPr>
      </p:pic>
      <p:pic>
        <p:nvPicPr>
          <p:cNvPr id="8" name="Picture 7" descr="OS_Grizzly_AK_J-9_1582-cropped-r1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47999" y="3581400"/>
            <a:ext cx="4372131" cy="2667000"/>
          </a:xfrm>
          <a:prstGeom prst="rect">
            <a:avLst/>
          </a:prstGeom>
          <a:ln w="38100" cap="flat" cmpd="sng" algn="ctr">
            <a:solidFill>
              <a:srgbClr val="1F497D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ears-ppt-background2-r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Picture 9" descr="•BEARS_0S_07_05-067-S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9000" y="2133600"/>
            <a:ext cx="5029200" cy="3352800"/>
          </a:xfrm>
          <a:prstGeom prst="rect">
            <a:avLst/>
          </a:prstGeom>
          <a:ln w="38100" cap="flat" cmpd="sng" algn="ctr">
            <a:solidFill>
              <a:srgbClr val="1F497D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9" name="Picture 8" descr="Titles-senseofsmell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152400"/>
            <a:ext cx="9144000" cy="1189517"/>
          </a:xfrm>
          <a:prstGeom prst="rect">
            <a:avLst/>
          </a:prstGeom>
        </p:spPr>
      </p:pic>
      <p:pic>
        <p:nvPicPr>
          <p:cNvPr id="11" name="Picture 10" descr="•AdC_Bears_13b-0633-SD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800" y="1600200"/>
            <a:ext cx="3048000" cy="4572000"/>
          </a:xfrm>
          <a:prstGeom prst="rect">
            <a:avLst/>
          </a:prstGeom>
          <a:ln w="38100" cap="flat" cmpd="sng" algn="ctr">
            <a:solidFill>
              <a:srgbClr val="1F497D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1665</TotalTime>
  <Words>418</Words>
  <Application>Microsoft Macintosh PowerPoint</Application>
  <PresentationFormat>On-screen Show (4:3)</PresentationFormat>
  <Paragraphs>22</Paragraphs>
  <Slides>7</Slides>
  <Notes>7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The Walt Disney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TONKC001</dc:creator>
  <cp:lastModifiedBy>eddie cardiel</cp:lastModifiedBy>
  <cp:revision>50</cp:revision>
  <cp:lastPrinted>2013-12-17T17:30:15Z</cp:lastPrinted>
  <dcterms:created xsi:type="dcterms:W3CDTF">2013-12-17T17:28:52Z</dcterms:created>
  <dcterms:modified xsi:type="dcterms:W3CDTF">2013-12-17T17:30:18Z</dcterms:modified>
</cp:coreProperties>
</file>